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7"/>
  </p:notesMasterIdLst>
  <p:handoutMasterIdLst>
    <p:handoutMasterId r:id="rId18"/>
  </p:handoutMasterIdLst>
  <p:sldIdLst>
    <p:sldId id="311" r:id="rId3"/>
    <p:sldId id="291" r:id="rId4"/>
    <p:sldId id="307" r:id="rId5"/>
    <p:sldId id="320" r:id="rId6"/>
    <p:sldId id="314" r:id="rId7"/>
    <p:sldId id="315" r:id="rId8"/>
    <p:sldId id="292" r:id="rId9"/>
    <p:sldId id="265" r:id="rId10"/>
    <p:sldId id="262" r:id="rId11"/>
    <p:sldId id="294" r:id="rId12"/>
    <p:sldId id="323" r:id="rId13"/>
    <p:sldId id="295" r:id="rId14"/>
    <p:sldId id="300" r:id="rId15"/>
    <p:sldId id="279" r:id="rId16"/>
  </p:sldIdLst>
  <p:sldSz cx="12239625" cy="6884988"/>
  <p:notesSz cx="6858000" cy="9144000"/>
  <p:defaultTextStyle>
    <a:defPPr>
      <a:defRPr lang="de-DE"/>
    </a:defPPr>
    <a:lvl1pPr marL="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2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2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16.12.2021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16.12.2021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5874-6BAC-492D-AFE0-06A3575A4FF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90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800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43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403180"/>
            <a:ext cx="12150000" cy="1481808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516710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40833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313600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0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0960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742449"/>
            <a:ext cx="10800000" cy="972541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87693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78763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608688"/>
            <a:ext cx="11228319" cy="106385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6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119200" y="6206135"/>
            <a:ext cx="1558800" cy="5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3241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18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930285" y="293438"/>
            <a:ext cx="10344223" cy="731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09" b="1" kern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zu diesem Teil </a:t>
            </a:r>
            <a:br>
              <a:rPr lang="de-DE" dirty="0"/>
            </a:br>
            <a:r>
              <a:rPr lang="de-DE" dirty="0"/>
              <a:t>Ihrer Präsentation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59924" y="1596289"/>
            <a:ext cx="10314592" cy="3160946"/>
          </a:xfrm>
          <a:prstGeom prst="rect">
            <a:avLst/>
          </a:prstGeom>
        </p:spPr>
        <p:txBody>
          <a:bodyPr wrap="square" lIns="0" tIns="45503" rIns="0" bIns="45503">
            <a:spAutoFit/>
          </a:bodyPr>
          <a:lstStyle>
            <a:lvl1pPr marL="342590" marR="0" indent="-342590" algn="l" defTabSz="91674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 b="0" baseline="0"/>
            </a:lvl1pPr>
            <a:lvl2pPr marL="607851" indent="-251774">
              <a:spcBef>
                <a:spcPts val="50"/>
              </a:spcBef>
              <a:spcAft>
                <a:spcPts val="595"/>
              </a:spcAft>
              <a:buClrTx/>
              <a:buSzPct val="110000"/>
              <a:buFont typeface="Arial"/>
              <a:buChar char="•"/>
              <a:defRPr sz="170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8043" indent="-226597">
              <a:spcBef>
                <a:spcPts val="100"/>
              </a:spcBef>
              <a:spcAft>
                <a:spcPts val="500"/>
              </a:spcAft>
              <a:buClrTx/>
              <a:buSzPct val="110000"/>
              <a:buFont typeface="Arial"/>
              <a:buChar char="•"/>
              <a:defRPr sz="1405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5120" indent="0">
              <a:buFontTx/>
              <a:buNone/>
              <a:defRPr/>
            </a:lvl4pPr>
            <a:lvl5pPr marL="1828735" indent="0">
              <a:buFontTx/>
              <a:buNone/>
              <a:defRPr/>
            </a:lvl5pPr>
          </a:lstStyle>
          <a:p>
            <a:pPr marL="342590" marR="0" lvl="0" indent="-342590" algn="l" defTabSz="91674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tabLst/>
              <a:defRPr/>
            </a:pPr>
            <a:r>
              <a:rPr lang="de-DE" dirty="0"/>
              <a:t>Textmasterformate durch Klicken bearbeiten. Hier funktionieren Fließtext oder Aufzählungspunkte.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Aufzählungspunkt</a:t>
            </a:r>
          </a:p>
          <a:p>
            <a:pPr lvl="0"/>
            <a:r>
              <a:rPr lang="de-DE" dirty="0"/>
              <a:t>Aufzählungspunkt zwei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 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7685" y="6612914"/>
            <a:ext cx="7535348" cy="25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503" rIns="90995" bIns="45503" numCol="1" anchor="t" anchorCtr="0" compatLnSpc="1">
            <a:prstTxWarp prst="textNoShape">
              <a:avLst/>
            </a:prstTxWarp>
          </a:bodyPr>
          <a:lstStyle>
            <a:lvl1pPr defTabSz="916747" ea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defRPr sz="1004"/>
            </a:lvl1pPr>
          </a:lstStyle>
          <a:p>
            <a:r>
              <a:rPr lang="de-DE" dirty="0"/>
              <a:t>Thema, 0. Monat 2014,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266521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80" y="275719"/>
            <a:ext cx="10199688" cy="1147498"/>
          </a:xfrm>
          <a:prstGeom prst="rect">
            <a:avLst/>
          </a:prstGeom>
        </p:spPr>
        <p:txBody>
          <a:bodyPr lIns="91787" tIns="45894" rIns="91787" bIns="45894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80" y="1606497"/>
            <a:ext cx="10199688" cy="4819492"/>
          </a:xfrm>
          <a:prstGeom prst="rect">
            <a:avLst/>
          </a:prstGeom>
        </p:spPr>
        <p:txBody>
          <a:bodyPr lIns="91787" tIns="45894" rIns="91787" bIns="45894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515751" y="1591204"/>
            <a:ext cx="2447995" cy="489586"/>
          </a:xfrm>
          <a:prstGeom prst="rect">
            <a:avLst/>
          </a:prstGeom>
        </p:spPr>
        <p:txBody>
          <a:bodyPr lIns="91787" tIns="45894" rIns="91787" bIns="45894"/>
          <a:lstStyle/>
          <a:p>
            <a:r>
              <a:rPr lang="de-DE"/>
              <a:t>28.11.2011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0154" y="5671190"/>
            <a:ext cx="734378" cy="397800"/>
          </a:xfrm>
          <a:prstGeom prst="bracketPair">
            <a:avLst>
              <a:gd name="adj" fmla="val 17949"/>
            </a:avLst>
          </a:prstGeom>
        </p:spPr>
        <p:txBody>
          <a:bodyPr lIns="91787" tIns="45894" rIns="91787" bIns="45894"/>
          <a:lstStyle/>
          <a:p>
            <a:fld id="{4DDBF61B-1C62-4E40-92DE-7063A11EE3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1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606" y="974398"/>
            <a:ext cx="10291059" cy="33247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03354" y="1588967"/>
            <a:ext cx="10265560" cy="30784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34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108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0290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603"/>
            <a:ext cx="990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911600" y="146973"/>
            <a:ext cx="1180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911600" y="107685"/>
            <a:ext cx="1256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1" y="6206127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0493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10716287" y="156880"/>
            <a:ext cx="1328398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10781716" y="125591"/>
            <a:ext cx="125080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52079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90001"/>
            <a:ext cx="12149353" cy="432817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18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Rechteck 7" descr="Grauer Farbverlauf" title="Hintergrundfläche"/>
          <p:cNvSpPr/>
          <p:nvPr userDrawn="1"/>
        </p:nvSpPr>
        <p:spPr>
          <a:xfrm>
            <a:off x="9810001" y="156880"/>
            <a:ext cx="2237934" cy="2990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9661585" y="125591"/>
            <a:ext cx="25784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75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90000" y="558000"/>
            <a:ext cx="12150000" cy="53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637999"/>
            <a:ext cx="5076000" cy="2094759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>
            <p:ph type="body" sz="quarter" idx="16" hasCustomPrompt="1"/>
          </p:nvPr>
        </p:nvSpPr>
        <p:spPr>
          <a:xfrm>
            <a:off x="90000" y="3751200"/>
            <a:ext cx="5076000" cy="9469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225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805213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728184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6114"/>
            <a:ext cx="11340000" cy="114790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8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628548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89999"/>
            <a:ext cx="12149353" cy="432817"/>
          </a:xfrm>
          <a:prstGeom prst="rect">
            <a:avLst/>
          </a:prstGeom>
        </p:spPr>
      </p:pic>
      <p:sp>
        <p:nvSpPr>
          <p:cNvPr id="10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82843"/>
            <a:ext cx="9720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75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1278000"/>
            <a:ext cx="11340000" cy="1146568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556000"/>
            <a:ext cx="11340000" cy="63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7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734271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385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200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404000"/>
            <a:ext cx="5508000" cy="48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404000"/>
            <a:ext cx="5508000" cy="48564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644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53443"/>
            <a:ext cx="11217600" cy="10180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252800"/>
            <a:ext cx="11825625" cy="529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410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Roter Farbverlauf." title="Hintergrund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5215695"/>
            <a:ext cx="12150000" cy="1669293"/>
          </a:xfrm>
          <a:prstGeom prst="rect">
            <a:avLst/>
          </a:prstGeom>
        </p:spPr>
      </p:pic>
      <p:sp>
        <p:nvSpPr>
          <p:cNvPr id="15" name="Titel 13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5365791"/>
            <a:ext cx="11015663" cy="860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  <a:endParaRPr lang="de-DE" dirty="0"/>
          </a:p>
        </p:txBody>
      </p:sp>
      <p:sp>
        <p:nvSpPr>
          <p:cNvPr id="12" name="Textplatzhalter 5" descr="Platzhalter für die Subheadline." title="Subheadlineplatzhalter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" y="6363948"/>
            <a:ext cx="11016294" cy="289165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3" name="Bildplatzhalter 16" descr="Platzhalter für ein Bild." title="Bildplatzhalter"/>
          <p:cNvSpPr>
            <a:spLocks noGrp="1"/>
          </p:cNvSpPr>
          <p:nvPr>
            <p:ph type="pic" sz="quarter" idx="19" hasCustomPrompt="1"/>
          </p:nvPr>
        </p:nvSpPr>
        <p:spPr>
          <a:xfrm>
            <a:off x="89999" y="90354"/>
            <a:ext cx="12150000" cy="5125341"/>
          </a:xfrm>
          <a:prstGeom prst="snipRoundRect">
            <a:avLst>
              <a:gd name="adj1" fmla="val 4940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225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975"/>
            <a:ext cx="12150000" cy="6800112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47133"/>
            <a:ext cx="10800000" cy="1101587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937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44571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000"/>
            <a:ext cx="12149999" cy="338347"/>
          </a:xfrm>
          <a:prstGeom prst="rect">
            <a:avLst/>
          </a:prstGeom>
        </p:spPr>
      </p:pic>
      <p:sp>
        <p:nvSpPr>
          <p:cNvPr id="15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9252000" cy="2471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3" name="Rechteck 12" descr="Grauer Farbverlauf" title="Hintergrundfläche"/>
          <p:cNvSpPr/>
          <p:nvPr userDrawn="1"/>
        </p:nvSpPr>
        <p:spPr>
          <a:xfrm>
            <a:off x="10178087" y="146973"/>
            <a:ext cx="1918800" cy="2304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51" dirty="0"/>
          </a:p>
        </p:txBody>
      </p:sp>
      <p:sp>
        <p:nvSpPr>
          <p:cNvPr id="14" name="Textfeld 13" descr="Vertraulich" title="Textfeld"/>
          <p:cNvSpPr txBox="1"/>
          <p:nvPr userDrawn="1"/>
        </p:nvSpPr>
        <p:spPr>
          <a:xfrm>
            <a:off x="10116000" y="107685"/>
            <a:ext cx="2048400" cy="30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24" name="Bildplatzhalter 31" descr="Platzhalter für ein Bild." title="Bildplatzhalt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90000" y="457200"/>
            <a:ext cx="12150000" cy="563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26" name="Titel 6" descr="Platzhalter für den Folientitel." title="Titelplatzhalter"/>
          <p:cNvSpPr>
            <a:spLocks noGrp="1"/>
          </p:cNvSpPr>
          <p:nvPr userDrawn="1">
            <p:ph type="title" hasCustomPrompt="1"/>
          </p:nvPr>
        </p:nvSpPr>
        <p:spPr>
          <a:xfrm>
            <a:off x="90000" y="1983600"/>
            <a:ext cx="4140000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7" name="Textplatzhalter 2" descr="Platzhalter für eine Subheadline." title="Subheadlineplatzhalter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000" y="3733200"/>
            <a:ext cx="4140000" cy="80845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0000" tIns="72000" rIns="270000" bIns="180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534562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0828"/>
            <a:ext cx="12149999" cy="338347"/>
          </a:xfrm>
          <a:prstGeom prst="rect">
            <a:avLst/>
          </a:prstGeom>
        </p:spPr>
      </p:pic>
      <p:sp>
        <p:nvSpPr>
          <p:cNvPr id="7" name="Titel 6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665999" y="2530800"/>
            <a:ext cx="10800000" cy="1073534"/>
          </a:xfrm>
        </p:spPr>
        <p:txBody>
          <a:bodyPr lIns="0" tIns="0" rIns="0" bIns="0" anchor="t" anchorCtr="0">
            <a:noAutofit/>
          </a:bodyPr>
          <a:lstStyle>
            <a:lvl1pPr>
              <a:defRPr sz="375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8" name="Textplatzhalter 5" descr="Platzhalter für die Subheadline.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3769200"/>
            <a:ext cx="10800000" cy="5398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5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17858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Roter Farbverlauf mit dem Signet der BA." title="Hintergrundgrafik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"/>
          <a:stretch/>
        </p:blipFill>
        <p:spPr>
          <a:xfrm>
            <a:off x="91211" y="90259"/>
            <a:ext cx="12150000" cy="5857200"/>
          </a:xfrm>
          <a:prstGeom prst="rect">
            <a:avLst/>
          </a:prstGeom>
        </p:spPr>
      </p:pic>
      <p:sp>
        <p:nvSpPr>
          <p:cNvPr id="14" name="Titel 6" descr="Platzhalter für einen Abschlusssatz." title="Textplatzhalter"/>
          <p:cNvSpPr>
            <a:spLocks noGrp="1"/>
          </p:cNvSpPr>
          <p:nvPr>
            <p:ph type="title" hasCustomPrompt="1"/>
          </p:nvPr>
        </p:nvSpPr>
        <p:spPr>
          <a:xfrm>
            <a:off x="578250" y="2322858"/>
            <a:ext cx="11228319" cy="1245967"/>
          </a:xfrm>
        </p:spPr>
        <p:txBody>
          <a:bodyPr lIns="0" tIns="0" rIns="0" bIns="0" anchor="t" anchorCtr="0">
            <a:noAutofit/>
          </a:bodyPr>
          <a:lstStyle>
            <a:lvl1pPr algn="ctr"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5" name="Bildplatzhalter 28" descr="Dienststellenlogo." title="Dienststellenlogo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0000" y="6048000"/>
            <a:ext cx="1944000" cy="73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193881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9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8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" y="90259"/>
            <a:ext cx="12150000" cy="5997600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382871"/>
            <a:ext cx="1134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360000" y="650550"/>
            <a:ext cx="11883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4733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" y="90000"/>
            <a:ext cx="12149963" cy="338345"/>
          </a:xfrm>
          <a:prstGeom prst="rect">
            <a:avLst/>
          </a:prstGeom>
        </p:spPr>
      </p:pic>
      <p:sp>
        <p:nvSpPr>
          <p:cNvPr id="14" name="Textplatzhalter 5" descr="Platzhalter für Thema/Version/Datum.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136603"/>
            <a:ext cx="11160000" cy="2471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8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59999" y="939684"/>
            <a:ext cx="11340000" cy="976139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9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024929"/>
            <a:ext cx="11340000" cy="46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.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90000" y="6206135"/>
            <a:ext cx="155880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72598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Text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Platzhalter für das Thema und das Datum der Präsentation.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.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0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-Platzhalter"/>
          <p:cNvSpPr>
            <a:spLocks noGrp="1"/>
          </p:cNvSpPr>
          <p:nvPr>
            <p:ph idx="1" hasCustomPrompt="1"/>
          </p:nvPr>
        </p:nvSpPr>
        <p:spPr>
          <a:xfrm>
            <a:off x="590399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Inhaltsplatzhalter 2" descr="Platzhalter für Text, Tabelle, Bild, Video, Diagramm, Grafik." title="Multi-Platzhalter"/>
          <p:cNvSpPr>
            <a:spLocks noGrp="1"/>
          </p:cNvSpPr>
          <p:nvPr>
            <p:ph idx="12" hasCustomPrompt="1"/>
          </p:nvPr>
        </p:nvSpPr>
        <p:spPr>
          <a:xfrm>
            <a:off x="63000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78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590400" y="144566"/>
            <a:ext cx="11217600" cy="8606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4" name="Inhaltsplatzhalter 2" descr="Platzhalter für Text, Tabelle, Bild, Video, Diagramm, Grafik." title="Multiplatzhalter"/>
          <p:cNvSpPr>
            <a:spLocks noGrp="1"/>
          </p:cNvSpPr>
          <p:nvPr>
            <p:ph idx="1" hasCustomPrompt="1"/>
          </p:nvPr>
        </p:nvSpPr>
        <p:spPr>
          <a:xfrm>
            <a:off x="590400" y="1198800"/>
            <a:ext cx="5508000" cy="513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0" y="1198800"/>
            <a:ext cx="5508000" cy="51336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 descr="Seitenzahl der Folie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14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 descr="Platzhalter für ein Bild." titl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414000" y="1037265"/>
            <a:ext cx="11825625" cy="5566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 descr="Platzhalter für den Titel der Folie." title="Titelplatzhalter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6" name="Fußzeilenplatzhalter 5" descr="Platzhalter für das Thema und das Datum der Präsentation." title="Thema-/Datumsplatzhalter in der Fußzeile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Thema, 0. Monat 2014,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 descr="Seitenzahl der Folie." title="Seitenzahlplatzhalt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4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15"/>
            <a:ext cx="12150000" cy="914450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44566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198800"/>
            <a:ext cx="11217600" cy="51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99973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Bundesagentur für Arbeit" title="Logo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636114"/>
            <a:ext cx="1548000" cy="205020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600218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600218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2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55" r:id="rId15"/>
    <p:sldLayoutId id="2147483691" r:id="rId16"/>
    <p:sldLayoutId id="2147483694" r:id="rId17"/>
    <p:sldLayoutId id="2147483696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Zwei rote Linien." title="Headergrafik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93255"/>
            <a:ext cx="12150000" cy="1133918"/>
          </a:xfrm>
          <a:prstGeom prst="rect">
            <a:avLst/>
          </a:prstGeom>
        </p:spPr>
      </p:pic>
      <p:sp>
        <p:nvSpPr>
          <p:cNvPr id="14" name="Titelplatzhalter 1" descr="Platzhalter für den Titel der Folie." title="Titelplatzhalter"/>
          <p:cNvSpPr>
            <a:spLocks noGrp="1"/>
          </p:cNvSpPr>
          <p:nvPr>
            <p:ph type="title"/>
          </p:nvPr>
        </p:nvSpPr>
        <p:spPr>
          <a:xfrm>
            <a:off x="590400" y="153443"/>
            <a:ext cx="11217600" cy="1018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26" name="Textplatzhalter 2" descr="Platzhalter für Text." title="Textplatzhalter"/>
          <p:cNvSpPr>
            <a:spLocks noGrp="1"/>
          </p:cNvSpPr>
          <p:nvPr>
            <p:ph type="body" idx="1"/>
          </p:nvPr>
        </p:nvSpPr>
        <p:spPr>
          <a:xfrm>
            <a:off x="590399" y="1404000"/>
            <a:ext cx="112176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1" name="Gerade Verbindung 20" descr="Graue Linie" title="Linie"/>
          <p:cNvCxnSpPr>
            <a:cxnSpLocks/>
          </p:cNvCxnSpPr>
          <p:nvPr/>
        </p:nvCxnSpPr>
        <p:spPr>
          <a:xfrm>
            <a:off x="432000" y="6538079"/>
            <a:ext cx="118076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Logo der Bundesagentur für Arbeit." title="Logo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574121"/>
            <a:ext cx="1936865" cy="257695"/>
          </a:xfrm>
          <a:prstGeom prst="rect">
            <a:avLst/>
          </a:prstGeom>
        </p:spPr>
      </p:pic>
      <p:sp>
        <p:nvSpPr>
          <p:cNvPr id="3" name="Fußzeilenplatzhalter 2" descr="Platzhalter für das Thema und das Datum der Präsentation.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700000" y="6564706"/>
            <a:ext cx="8280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/>
              <a:t>Thema, 0. Monat 2014, © Bundesagentur für Arbeit</a:t>
            </a:r>
            <a:endParaRPr lang="de-DE" dirty="0"/>
          </a:p>
        </p:txBody>
      </p:sp>
      <p:sp>
        <p:nvSpPr>
          <p:cNvPr id="4" name="Foliennummernplatzhalter 3" descr="Seitenzahl der Folie.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11056934" y="6564706"/>
            <a:ext cx="864000" cy="274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6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2125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ienwahl.de/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s://www.arbeitsagentur.de/vor-ort/bergisch-gladbach/biz-bergisch-gladbach" TargetMode="External"/><Relationship Id="rId7" Type="http://schemas.openxmlformats.org/officeDocument/2006/relationships/hyperlink" Target="http://www.abi.de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erufenet.arbeitsagentur.de/berufenet/faces/index?path=null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www.arbeitsagentur.de/bildung/welche-ausbildung-welches-studium-passt" TargetMode="External"/><Relationship Id="rId10" Type="http://schemas.openxmlformats.org/officeDocument/2006/relationships/image" Target="../media/image23.jpg"/><Relationship Id="rId4" Type="http://schemas.openxmlformats.org/officeDocument/2006/relationships/hyperlink" Target="http://www.planet-beruf.de/" TargetMode="Externa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rufsberatung.153@arbeitsagentur.de" TargetMode="External"/><Relationship Id="rId2" Type="http://schemas.openxmlformats.org/officeDocument/2006/relationships/hyperlink" Target="mailto:petra.luebke@arbeitsagentur.d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Berufsorientierung Klassen 9 in der Städt. Realschule Bergneustadt 24.08.2021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34" descr="Die Berufsberatun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t="17220" b="172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3" descr="Titelplatzhalter für den Titel der Präsentation">
            <a:extLst>
              <a:ext uri="{FF2B5EF4-FFF2-40B4-BE49-F238E27FC236}">
                <a16:creationId xmlns:a16="http://schemas.microsoft.com/office/drawing/2014/main" id="{A24342F5-FBB2-45AC-B43A-738F4117AEA7}"/>
              </a:ext>
            </a:extLst>
          </p:cNvPr>
          <p:cNvSpPr txBox="1">
            <a:spLocks/>
          </p:cNvSpPr>
          <p:nvPr/>
        </p:nvSpPr>
        <p:spPr>
          <a:xfrm>
            <a:off x="89998" y="2898002"/>
            <a:ext cx="6241975" cy="1317623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vert="horz" wrap="square" lIns="270000" tIns="180000" rIns="270000" bIns="18000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dirty="0"/>
              <a:t>Berufsorientierung – </a:t>
            </a:r>
          </a:p>
          <a:p>
            <a:r>
              <a:rPr lang="de-DE" sz="2000" b="0" dirty="0"/>
              <a:t>Schritt für Schritt zum richtigen Beruf</a:t>
            </a:r>
          </a:p>
          <a:p>
            <a:endParaRPr lang="de-DE" sz="1800" dirty="0"/>
          </a:p>
        </p:txBody>
      </p:sp>
      <p:sp>
        <p:nvSpPr>
          <p:cNvPr id="9" name="Textplatzhalter 4" descr="Textplatzhalter für eine Subheadline">
            <a:extLst>
              <a:ext uri="{FF2B5EF4-FFF2-40B4-BE49-F238E27FC236}">
                <a16:creationId xmlns:a16="http://schemas.microsoft.com/office/drawing/2014/main" id="{160C9C80-204A-45C0-BF0B-1036134B539C}"/>
              </a:ext>
            </a:extLst>
          </p:cNvPr>
          <p:cNvSpPr txBox="1">
            <a:spLocks/>
          </p:cNvSpPr>
          <p:nvPr/>
        </p:nvSpPr>
        <p:spPr>
          <a:xfrm>
            <a:off x="89998" y="4332733"/>
            <a:ext cx="4666727" cy="46911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square" lIns="270000" tIns="72000" rIns="270000" bIns="180000" rtlCol="0">
            <a:spAutoFit/>
          </a:bodyPr>
          <a:lstStyle>
            <a:lvl1pPr marL="0" indent="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Informationen für die Sekundarstufe I </a:t>
            </a:r>
          </a:p>
        </p:txBody>
      </p:sp>
    </p:spTree>
    <p:extLst>
      <p:ext uri="{BB962C8B-B14F-4D97-AF65-F5344CB8AC3E}">
        <p14:creationId xmlns:p14="http://schemas.microsoft.com/office/powerpoint/2010/main" val="69653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Wieviel verdient Ihr in der Ausbildung? Beispiele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22561"/>
              </p:ext>
            </p:extLst>
          </p:nvPr>
        </p:nvGraphicFramePr>
        <p:xfrm>
          <a:off x="687791" y="1520245"/>
          <a:ext cx="1036914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409">
                  <a:extLst>
                    <a:ext uri="{9D8B030D-6E8A-4147-A177-3AD203B41FA5}">
                      <a16:colId xmlns:a16="http://schemas.microsoft.com/office/drawing/2014/main" val="3720345789"/>
                    </a:ext>
                  </a:extLst>
                </a:gridCol>
                <a:gridCol w="1967345">
                  <a:extLst>
                    <a:ext uri="{9D8B030D-6E8A-4147-A177-3AD203B41FA5}">
                      <a16:colId xmlns:a16="http://schemas.microsoft.com/office/drawing/2014/main" val="305561782"/>
                    </a:ext>
                  </a:extLst>
                </a:gridCol>
                <a:gridCol w="2142837">
                  <a:extLst>
                    <a:ext uri="{9D8B030D-6E8A-4147-A177-3AD203B41FA5}">
                      <a16:colId xmlns:a16="http://schemas.microsoft.com/office/drawing/2014/main" val="1836244525"/>
                    </a:ext>
                  </a:extLst>
                </a:gridCol>
                <a:gridCol w="2171551">
                  <a:extLst>
                    <a:ext uri="{9D8B030D-6E8A-4147-A177-3AD203B41FA5}">
                      <a16:colId xmlns:a16="http://schemas.microsoft.com/office/drawing/2014/main" val="958845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Beruf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 Lehrjahr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 Lehrjahr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 Lehrjahr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2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Verkäufer/in (2J.)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€ 755 bis € 900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€ 805 bis € 1.005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723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Bankkaufmann/</a:t>
                      </a:r>
                      <a:r>
                        <a:rPr lang="de-DE" baseline="0" dirty="0"/>
                        <a:t>-frau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€ 1.036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€ 1.098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€ 1.160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50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Mechatroniker/in (Industrie)</a:t>
                      </a:r>
                      <a:r>
                        <a:rPr lang="de-DE" baseline="0" dirty="0"/>
                        <a:t> 3,5J.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€ 976 bis € 1.047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€ 1.029 bis € 1.102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€ 1.102 bis € 1.199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8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Pflegefachmann/-frau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€ 1.141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€ 1.202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€ 1.303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05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Maurer/in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€ 890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€ 1.230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effectLst/>
                        </a:rPr>
                        <a:t>€ 1.495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8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16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51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239625" cy="386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r Verbinder 3"/>
          <p:cNvCxnSpPr/>
          <p:nvPr/>
        </p:nvCxnSpPr>
        <p:spPr>
          <a:xfrm>
            <a:off x="816077" y="5466735"/>
            <a:ext cx="9950246" cy="196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57084" y="4916130"/>
            <a:ext cx="563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Wie kann ich mich informieren?</a:t>
            </a:r>
          </a:p>
        </p:txBody>
      </p:sp>
      <p:pic>
        <p:nvPicPr>
          <p:cNvPr id="13" name="Picture 9" descr="MPj04304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6077" y="865495"/>
            <a:ext cx="2674375" cy="26743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2679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Auswahl an Infomöglichkeiten zu Beruf, Ausbildung, Bewerbung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3235" y="1214898"/>
            <a:ext cx="7459050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273050" indent="-273050" algn="l" defTabSz="917575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Blip>
                <a:blip r:embed="rId2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74625" algn="l" defTabSz="917575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57288" indent="-161925" algn="l" defTabSz="91757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6550" indent="-230188" algn="l" defTabSz="917575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65338" indent="-234950" algn="l" defTabSz="917575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225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97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69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41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</a:rPr>
              <a:t>Regionale Infos zu betrieblichen und </a:t>
            </a:r>
            <a:r>
              <a:rPr lang="de-DE" sz="1500" kern="0" dirty="0" err="1">
                <a:latin typeface="Arial" panose="020B0604020202020204" pitchFamily="34" charset="0"/>
                <a:cs typeface="Arial" panose="020B0604020202020204" pitchFamily="34" charset="0"/>
              </a:rPr>
              <a:t>schul</a:t>
            </a: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</a:rPr>
              <a:t>. Ausbildungen, Studium, Angebot der Berufskollegs, Bewerbungshilfe, Überbrückungsmöglichkeiten etc. findest Du in unserer Regionalschrift, Download hier: </a:t>
            </a: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https://www.arbeitsagentur.de/vor-ort/bergisch-gladbach/biz-bergisch-gladbach</a:t>
            </a:r>
            <a:endParaRPr lang="de-DE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www.planet-beruf.de</a:t>
            </a: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</a:rPr>
              <a:t> (berufliche Orientierung, Berufswahlschnelltest „Berufe Entdecker“, Bewerbungstraining) 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</a:rPr>
              <a:t>Umfangreicher Studien-/ Berufswahltest „Check-U“: </a:t>
            </a: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https://www.arbeitsagentur.de/bildung/welche-ausbildung-welches-studium-passt</a:t>
            </a:r>
            <a:endParaRPr lang="de-DE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1500" kern="0" dirty="0" err="1">
                <a:latin typeface="Arial" panose="020B0604020202020204" pitchFamily="34" charset="0"/>
                <a:cs typeface="Arial" panose="020B0604020202020204" pitchFamily="34" charset="0"/>
              </a:rPr>
              <a:t>BerufeNet</a:t>
            </a: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</a:rPr>
              <a:t>, Datenbank der Berufe inkl. Videos: </a:t>
            </a:r>
            <a: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https://berufenet.arbeitsagentur.de/berufenet/faces/index?path=null</a:t>
            </a:r>
            <a:br>
              <a:rPr lang="de-DE" sz="15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1500" dirty="0"/>
              <a:t>Infos zu Möglichkeiten mit Abitur z.B. </a:t>
            </a:r>
            <a:r>
              <a:rPr lang="de-DE" sz="1500" dirty="0">
                <a:hlinkClick r:id="rId7"/>
              </a:rPr>
              <a:t>www.abi.de</a:t>
            </a:r>
            <a:r>
              <a:rPr lang="de-DE" sz="1500" dirty="0"/>
              <a:t> und </a:t>
            </a:r>
            <a:r>
              <a:rPr lang="de-DE" sz="1500" dirty="0">
                <a:hlinkClick r:id="rId8"/>
              </a:rPr>
              <a:t>www.studienwahl.de</a:t>
            </a:r>
            <a:endParaRPr lang="de-DE" sz="1500" dirty="0"/>
          </a:p>
          <a:p>
            <a:pPr marL="0" indent="0" defTabSz="914400" eaLnBrk="1" hangingPunct="1">
              <a:buNone/>
              <a:defRPr/>
            </a:pPr>
            <a:endParaRPr lang="de-DE" sz="1500" dirty="0"/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endParaRPr lang="de-DE" sz="1500" kern="0" dirty="0">
              <a:latin typeface="Arial" panose="020B0604020202020204" pitchFamily="34" charset="0"/>
            </a:endParaRP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endParaRPr lang="de-DE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0" descr="Bild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8271" y="2089516"/>
            <a:ext cx="3113252" cy="538162"/>
          </a:xfrm>
          <a:prstGeom prst="rect">
            <a:avLst/>
          </a:prstGeom>
          <a:noFill/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71" y="2784313"/>
            <a:ext cx="1312513" cy="755365"/>
          </a:xfrm>
          <a:prstGeom prst="rect">
            <a:avLst/>
          </a:prstGeom>
        </p:spPr>
      </p:pic>
      <p:pic>
        <p:nvPicPr>
          <p:cNvPr id="8" name="Picture 21" descr="Bild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27219" y="3673716"/>
            <a:ext cx="2009775" cy="357188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556" y="2784313"/>
            <a:ext cx="1291967" cy="7435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8271" y="4124750"/>
            <a:ext cx="3044064" cy="44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4" name="Grafik 3" descr="SVG &gt; Fragen Warum Frage Kennzeichen - Kostenloses SV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14" y="2037806"/>
            <a:ext cx="4250191" cy="32143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13189" y="3147333"/>
            <a:ext cx="596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4000" dirty="0"/>
              <a:t>Habt Ihr noch Fragen?</a:t>
            </a:r>
          </a:p>
        </p:txBody>
      </p:sp>
    </p:spTree>
    <p:extLst>
      <p:ext uri="{BB962C8B-B14F-4D97-AF65-F5344CB8AC3E}">
        <p14:creationId xmlns:p14="http://schemas.microsoft.com/office/powerpoint/2010/main" val="375091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Wie könnt Ihr mich erreichen?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90400" y="100519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4488" indent="-344488" algn="l" defTabSz="9175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2001A"/>
              </a:buClr>
              <a:buSzPct val="80000"/>
              <a:buFont typeface="Arial" pitchFamily="34" charset="0"/>
              <a:buChar char="▬"/>
              <a:defRPr sz="2000" b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76275" indent="-152400" algn="l" defTabSz="917575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2000" kern="1200" baseline="0">
                <a:solidFill>
                  <a:srgbClr val="58595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600" indent="-152400" algn="l" defTabSz="917575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58595B"/>
              </a:buClr>
              <a:buFont typeface="Arial" pitchFamily="34" charset="0"/>
              <a:buChar char="•"/>
              <a:defRPr sz="1400" kern="1200" baseline="0">
                <a:solidFill>
                  <a:srgbClr val="58595B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6550" indent="-230188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rgbClr val="58595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653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225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97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69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41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b="0" kern="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b="0" kern="0" dirty="0"/>
              <a:t>Per E-Mail: </a:t>
            </a:r>
            <a:r>
              <a:rPr lang="de-DE" sz="2400" kern="0" dirty="0">
                <a:hlinkClick r:id="rId2"/>
              </a:rPr>
              <a:t>petra.luebke</a:t>
            </a:r>
            <a:r>
              <a:rPr lang="de-DE" sz="2400" dirty="0">
                <a:hlinkClick r:id="rId2"/>
              </a:rPr>
              <a:t>@arbeitsagentur.de</a:t>
            </a:r>
            <a:r>
              <a:rPr lang="de-DE" sz="2400" b="0" kern="0" dirty="0">
                <a:hlinkClick r:id="rId2"/>
              </a:rPr>
              <a:t> </a:t>
            </a:r>
            <a:r>
              <a:rPr lang="de-DE" sz="2400" b="0" kern="0" dirty="0"/>
              <a:t>oder über unsere Team-Mailadresse </a:t>
            </a:r>
            <a:r>
              <a:rPr lang="de-DE" sz="2400" dirty="0">
                <a:hlinkClick r:id="rId3"/>
              </a:rPr>
              <a:t>Berufsberatung.153@arbeitsagentur.de</a:t>
            </a:r>
            <a:endParaRPr lang="de-DE" sz="2400" dirty="0"/>
          </a:p>
          <a:p>
            <a:pPr lvl="0">
              <a:buFont typeface="Wingdings" panose="05000000000000000000" pitchFamily="2" charset="2"/>
              <a:buChar char="v"/>
              <a:tabLst>
                <a:tab pos="228600" algn="l"/>
              </a:tabLst>
            </a:pPr>
            <a:r>
              <a:rPr lang="de-DE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telefonisch über das Service-Center unter </a:t>
            </a:r>
            <a:r>
              <a:rPr lang="de-DE" sz="2400" b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0800 4 5555 00</a:t>
            </a:r>
            <a:r>
              <a:rPr lang="de-DE" sz="2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D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b="0" kern="0" dirty="0"/>
              <a:t>per Telefon: </a:t>
            </a:r>
            <a:r>
              <a:rPr lang="de-DE" sz="2400" kern="0" dirty="0"/>
              <a:t>Direkte Hotline zur Berufsberatung </a:t>
            </a:r>
            <a:r>
              <a:rPr lang="de-DE" sz="2400" b="0" kern="0" dirty="0"/>
              <a:t>in Corona-Zeiten:</a:t>
            </a:r>
            <a:br>
              <a:rPr lang="de-DE" sz="2400" b="0" u="sng" kern="0" dirty="0"/>
            </a:br>
            <a:r>
              <a:rPr lang="de-DE" sz="2400" b="0" dirty="0">
                <a:ea typeface="Calibri" panose="020F0502020204030204" pitchFamily="34" charset="0"/>
              </a:rPr>
              <a:t>Die Hotline ist dienstags und donnerstags von 14-17 Uhr unter der 02261-304 777 erreichbar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b="0" kern="0" dirty="0"/>
              <a:t>Unsere allgemeine Hotline: </a:t>
            </a:r>
            <a:r>
              <a:rPr lang="de-DE" sz="2400" dirty="0"/>
              <a:t>0800 4 555500 (gebührenfrei)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b="0" kern="0" dirty="0"/>
              <a:t>Kontaktdaten/ Informationen auch auf Schulhomepage</a:t>
            </a:r>
          </a:p>
          <a:p>
            <a:pPr marL="0" indent="0">
              <a:buNone/>
            </a:pPr>
            <a:endParaRPr lang="de-DE" sz="2400" b="0" kern="0" dirty="0"/>
          </a:p>
        </p:txBody>
      </p:sp>
    </p:spTree>
    <p:extLst>
      <p:ext uri="{BB962C8B-B14F-4D97-AF65-F5344CB8AC3E}">
        <p14:creationId xmlns:p14="http://schemas.microsoft.com/office/powerpoint/2010/main" val="308239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Wer bin ich und was kann ich für Euch tun?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590400" y="1481111"/>
            <a:ext cx="10466534" cy="53937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000" indent="-3420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Char char="▬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800" dirty="0"/>
              <a:t>Petra Lübke, Berufsberaterin der Agentur für Arbeit Gummersbach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/>
              <a:t>Berufsberatung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2100" dirty="0"/>
              <a:t>Wir unterstützen Euch dabei, Euren beruflichen Weg zu finden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2100" dirty="0"/>
              <a:t>in Gruppenveranstaltungen und in Einzelgesprächen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2100" dirty="0"/>
              <a:t>Berufliche Beratung und Ausbildungsstellenvermittlung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100" dirty="0"/>
              <a:t>Wir helfen bei Notwendigkeit und nach vorherigem Antrag finanziell bei der Suche und Aufnahme einer betrieblichen Ausbildung </a:t>
            </a:r>
            <a:r>
              <a:rPr lang="de-DE" dirty="0"/>
              <a:t>(z.B. Bewerbungskosten, Fahrtkosten, Berufsausbildungsbeihilfe, Nachhilfe während Ausbildung)</a:t>
            </a:r>
          </a:p>
          <a:p>
            <a:pPr marL="356400" lvl="1" indent="0">
              <a:buNone/>
            </a:pPr>
            <a:endParaRPr lang="de-DE" sz="2100" dirty="0"/>
          </a:p>
          <a:p>
            <a:pPr>
              <a:buFont typeface="Wingdings" panose="05000000000000000000" pitchFamily="2" charset="2"/>
              <a:buChar char="v"/>
            </a:pPr>
            <a:endParaRPr lang="de-DE" sz="2400" dirty="0"/>
          </a:p>
          <a:p>
            <a:pPr marL="0" indent="0">
              <a:buFont typeface="Arial Black" panose="020B0A040201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64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Wie funktioniert </a:t>
            </a:r>
            <a:r>
              <a:rPr lang="de-DE" sz="2800" dirty="0" err="1"/>
              <a:t>Berufswahl?</a:t>
            </a:r>
            <a:r>
              <a:rPr lang="de-DE" dirty="0" err="1">
                <a:solidFill>
                  <a:schemeClr val="bg1"/>
                </a:solidFill>
              </a:rPr>
              <a:t>unktioniert</a:t>
            </a:r>
            <a:r>
              <a:rPr lang="de-DE" dirty="0">
                <a:solidFill>
                  <a:schemeClr val="bg1"/>
                </a:solidFill>
              </a:rPr>
              <a:t> Berufswahl?</a:t>
            </a:r>
          </a:p>
        </p:txBody>
      </p:sp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56" y="1202992"/>
            <a:ext cx="2631309" cy="19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bgerundetes Rechteck 13"/>
          <p:cNvSpPr/>
          <p:nvPr/>
        </p:nvSpPr>
        <p:spPr>
          <a:xfrm rot="20806157">
            <a:off x="2077238" y="2303472"/>
            <a:ext cx="2666295" cy="62392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Ich</a:t>
            </a:r>
          </a:p>
        </p:txBody>
      </p:sp>
      <p:sp>
        <p:nvSpPr>
          <p:cNvPr id="22" name="Abgerundetes Rechteck 21"/>
          <p:cNvSpPr/>
          <p:nvPr/>
        </p:nvSpPr>
        <p:spPr>
          <a:xfrm rot="681379">
            <a:off x="6840836" y="1936475"/>
            <a:ext cx="2666295" cy="62392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mein Wunschberuf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766677" y="4332369"/>
            <a:ext cx="2049477" cy="75415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Interessen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(Was will ich?)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1766677" y="3297920"/>
            <a:ext cx="2049477" cy="8900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Stärken/ Fähigkeiten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(Was kann ich gut?)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8378551" y="3567700"/>
            <a:ext cx="2049477" cy="6669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Arbeits-bedingungen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(z.B. Lärm, Hitze,…)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6282568" y="4458711"/>
            <a:ext cx="2049477" cy="6669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Zukunfts-perspektiven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35" name="Abgerundetes Rechteck 34"/>
          <p:cNvSpPr/>
          <p:nvPr/>
        </p:nvSpPr>
        <p:spPr>
          <a:xfrm>
            <a:off x="6253987" y="3437847"/>
            <a:ext cx="2049477" cy="91056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Aufgaben, Tätigkeiten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8361544" y="4470761"/>
            <a:ext cx="2049477" cy="6669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Arbeitsmarkt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(z.B. </a:t>
            </a:r>
            <a:r>
              <a:rPr lang="de-DE" sz="1200">
                <a:solidFill>
                  <a:schemeClr val="tx1"/>
                </a:solidFill>
              </a:rPr>
              <a:t>vorhandene 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Stellen, …)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282569" y="5935444"/>
            <a:ext cx="4191966" cy="754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Passe ich zu dem Beruf ???</a:t>
            </a:r>
          </a:p>
        </p:txBody>
      </p:sp>
      <p:sp>
        <p:nvSpPr>
          <p:cNvPr id="17" name="Rechteck 16"/>
          <p:cNvSpPr/>
          <p:nvPr/>
        </p:nvSpPr>
        <p:spPr>
          <a:xfrm>
            <a:off x="1685278" y="5947132"/>
            <a:ext cx="4377913" cy="423419"/>
          </a:xfrm>
          <a:prstGeom prst="rect">
            <a:avLst/>
          </a:prstGeom>
          <a:noFill/>
        </p:spPr>
        <p:txBody>
          <a:bodyPr wrap="none" lIns="91461" tIns="45731" rIns="91461" bIns="45731">
            <a:spAutoFit/>
          </a:bodyPr>
          <a:lstStyle/>
          <a:p>
            <a:pPr algn="ctr"/>
            <a:r>
              <a:rPr lang="de-DE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Passt der Beruf zu mir ???</a:t>
            </a:r>
          </a:p>
        </p:txBody>
      </p:sp>
    </p:spTree>
    <p:extLst>
      <p:ext uri="{BB962C8B-B14F-4D97-AF65-F5344CB8AC3E}">
        <p14:creationId xmlns:p14="http://schemas.microsoft.com/office/powerpoint/2010/main" val="10680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5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239625" cy="386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r Verbinder 3"/>
          <p:cNvCxnSpPr/>
          <p:nvPr/>
        </p:nvCxnSpPr>
        <p:spPr>
          <a:xfrm>
            <a:off x="816077" y="5466735"/>
            <a:ext cx="9950246" cy="1966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www.bahn.de/regiobushessen/view/mdb/untermainbus/MDB52344-fahrplan_4zu3_224x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077" y="928408"/>
            <a:ext cx="3532470" cy="264935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757084" y="4916130"/>
            <a:ext cx="3598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Berufswahlfahrplan</a:t>
            </a:r>
          </a:p>
        </p:txBody>
      </p:sp>
    </p:spTree>
    <p:extLst>
      <p:ext uri="{BB962C8B-B14F-4D97-AF65-F5344CB8AC3E}">
        <p14:creationId xmlns:p14="http://schemas.microsoft.com/office/powerpoint/2010/main" val="163995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941398" y="6660271"/>
            <a:ext cx="6606392" cy="356999"/>
          </a:xfrm>
          <a:prstGeom prst="rect">
            <a:avLst/>
          </a:prstGeom>
        </p:spPr>
        <p:txBody>
          <a:bodyPr/>
          <a:lstStyle/>
          <a:p>
            <a:endParaRPr lang="de-DE"/>
          </a:p>
          <a:p>
            <a:endParaRPr lang="de-DE"/>
          </a:p>
        </p:txBody>
      </p:sp>
      <p:graphicFrame>
        <p:nvGraphicFramePr>
          <p:cNvPr id="46228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117090"/>
              </p:ext>
            </p:extLst>
          </p:nvPr>
        </p:nvGraphicFramePr>
        <p:xfrm>
          <a:off x="1356528" y="1468388"/>
          <a:ext cx="9102717" cy="4865392"/>
        </p:xfrm>
        <a:graphic>
          <a:graphicData uri="http://schemas.openxmlformats.org/drawingml/2006/table">
            <a:tbl>
              <a:tblPr/>
              <a:tblGrid>
                <a:gridCol w="215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Kl. 8 – Kl. 9</a:t>
                      </a:r>
                    </a:p>
                  </a:txBody>
                  <a:tcPr marL="91826" marR="91826" marT="45900" marB="459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Kl. 9</a:t>
                      </a: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05" marR="91805" marT="45889" marB="45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05" marR="91805" marT="45889" marB="458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Juli 9. Kl.</a:t>
                      </a: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Überlegen: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Was will ich?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Was kann ich?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Wo kann ich mich informieren?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Potentialanalyse</a:t>
                      </a:r>
                    </a:p>
                    <a:p>
                      <a:pPr marL="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Berufsfelderkundung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Heutige Info-veranstaltung Berufsberatung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Ausbildungs-messe Bergneustadt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Girls/ Boys 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Metallmobil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Ausbildungs-botschafter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Schülerlabor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Gespräch mit der</a:t>
                      </a:r>
                      <a:b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Berufs-</a:t>
                      </a:r>
                      <a:b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beratung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vereinbaren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Schüler-praktikum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im Mai und ggf. später </a:t>
                      </a:r>
                      <a:b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 Kontrast-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praktikum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Ist es wirklich der richtige Beruf, den ich erlernen will?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Versetzungs-</a:t>
                      </a:r>
                      <a:b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zeugnis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Jahreszeugnis = Bewerbungs-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zeugnis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6190" name="Picture 110" descr="smi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5990" y="3119095"/>
            <a:ext cx="1012618" cy="1057812"/>
          </a:xfrm>
          <a:prstGeom prst="rect">
            <a:avLst/>
          </a:prstGeom>
          <a:noFill/>
        </p:spPr>
      </p:pic>
      <p:pic>
        <p:nvPicPr>
          <p:cNvPr id="46193" name="Picture 113" descr="orientier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4129" y="3937133"/>
            <a:ext cx="1026017" cy="889919"/>
          </a:xfrm>
          <a:prstGeom prst="rect">
            <a:avLst/>
          </a:prstGeom>
          <a:noFill/>
        </p:spPr>
      </p:pic>
      <p:pic>
        <p:nvPicPr>
          <p:cNvPr id="46199" name="Picture 119" descr="praktik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7311" y="3773804"/>
            <a:ext cx="942707" cy="1053248"/>
          </a:xfrm>
          <a:prstGeom prst="rect">
            <a:avLst/>
          </a:prstGeom>
          <a:noFill/>
        </p:spPr>
      </p:pic>
      <p:sp>
        <p:nvSpPr>
          <p:cNvPr id="9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 txBox="1">
            <a:spLocks/>
          </p:cNvSpPr>
          <p:nvPr/>
        </p:nvSpPr>
        <p:spPr>
          <a:xfrm>
            <a:off x="590400" y="104374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800" dirty="0"/>
              <a:t>Berufswahlfahrplan</a:t>
            </a:r>
            <a:br>
              <a:rPr lang="de-DE" sz="2800" dirty="0"/>
            </a:br>
            <a:r>
              <a:rPr lang="de-DE" sz="2800" b="0" dirty="0"/>
              <a:t>Schritt für Schritt zum richtigen Beruf</a:t>
            </a:r>
            <a:endParaRPr lang="de-DE" sz="2800" dirty="0"/>
          </a:p>
        </p:txBody>
      </p:sp>
      <p:pic>
        <p:nvPicPr>
          <p:cNvPr id="12" name="Picture 4" descr="http://www.bahn.de/regiobushessen/view/mdb/untermainbus/MDB52344-fahrplan_4zu3_224x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47912" y="0"/>
            <a:ext cx="1286663" cy="964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68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1941398" y="6660271"/>
            <a:ext cx="6606392" cy="356999"/>
          </a:xfrm>
          <a:prstGeom prst="rect">
            <a:avLst/>
          </a:prstGeom>
        </p:spPr>
        <p:txBody>
          <a:bodyPr/>
          <a:lstStyle/>
          <a:p>
            <a:endParaRPr lang="de-DE"/>
          </a:p>
          <a:p>
            <a:endParaRPr lang="de-DE"/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76990"/>
              </p:ext>
            </p:extLst>
          </p:nvPr>
        </p:nvGraphicFramePr>
        <p:xfrm>
          <a:off x="1708644" y="1588967"/>
          <a:ext cx="8750600" cy="4792315"/>
        </p:xfrm>
        <a:graphic>
          <a:graphicData uri="http://schemas.openxmlformats.org/drawingml/2006/table">
            <a:tbl>
              <a:tblPr/>
              <a:tblGrid>
                <a:gridCol w="180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Min. 1 Jahr vor Schulende</a:t>
                      </a:r>
                    </a:p>
                  </a:txBody>
                  <a:tcPr marL="91826" marR="91826" marT="45900" marB="459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Nov. bis Jan. 10. Kl.</a:t>
                      </a:r>
                    </a:p>
                  </a:txBody>
                  <a:tcPr marL="91826" marR="91826" marT="45900" marB="459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Jan./ Feb. 10. Kl.</a:t>
                      </a:r>
                    </a:p>
                  </a:txBody>
                  <a:tcPr marL="91826" marR="91826" marT="45900" marB="459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Juni 10. Kl.</a:t>
                      </a:r>
                    </a:p>
                  </a:txBody>
                  <a:tcPr marL="91826" marR="91826" marT="45900" marB="459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Aug./ Sep. </a:t>
                      </a:r>
                    </a:p>
                  </a:txBody>
                  <a:tcPr marL="91826" marR="91826" marT="45900" marB="459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Bewerbungszeit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startet!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Achtung: Banken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Sparkassen, ÖD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 früher</a:t>
                      </a:r>
                    </a:p>
                  </a:txBody>
                  <a:tcPr marL="91826" marR="91826" marT="45900" marB="459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Infotage 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BKOs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nutzen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 natürlich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weiter bewerben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Zwischen-zeugnis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Anmeldung an weiterführende Schulen</a:t>
                      </a: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Schulende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Abschluss-zeugnis/ Schulabschluss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Ausbildung/ Schule beginnt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Jetzt geht es los!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826" marR="91826" marT="45900" marB="459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5809" name="Picture 33" descr="ter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678" y="3477235"/>
            <a:ext cx="1117164" cy="1116842"/>
          </a:xfrm>
          <a:prstGeom prst="rect">
            <a:avLst/>
          </a:prstGeom>
          <a:noFill/>
        </p:spPr>
      </p:pic>
      <p:pic>
        <p:nvPicPr>
          <p:cNvPr id="75813" name="Picture 37" descr="glühbir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488" y="4218021"/>
            <a:ext cx="785625" cy="1060444"/>
          </a:xfrm>
          <a:prstGeom prst="rect">
            <a:avLst/>
          </a:prstGeom>
          <a:noFill/>
        </p:spPr>
      </p:pic>
      <p:pic>
        <p:nvPicPr>
          <p:cNvPr id="75816" name="Picture 40" descr="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8740" y="3428091"/>
            <a:ext cx="1038947" cy="1085341"/>
          </a:xfrm>
          <a:prstGeom prst="rect">
            <a:avLst/>
          </a:prstGeom>
          <a:noFill/>
        </p:spPr>
      </p:pic>
      <p:pic>
        <p:nvPicPr>
          <p:cNvPr id="75825" name="Picture 49" descr="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873" y="3256504"/>
            <a:ext cx="1051863" cy="1097759"/>
          </a:xfrm>
          <a:prstGeom prst="rect">
            <a:avLst/>
          </a:prstGeom>
          <a:noFill/>
        </p:spPr>
      </p:pic>
      <p:pic>
        <p:nvPicPr>
          <p:cNvPr id="75828" name="Picture 52" descr="mann_beeil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0746" y="3650230"/>
            <a:ext cx="1444826" cy="1290996"/>
          </a:xfrm>
          <a:prstGeom prst="rect">
            <a:avLst/>
          </a:prstGeom>
          <a:noFill/>
        </p:spPr>
      </p:pic>
      <p:sp>
        <p:nvSpPr>
          <p:cNvPr id="11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 txBox="1">
            <a:spLocks/>
          </p:cNvSpPr>
          <p:nvPr/>
        </p:nvSpPr>
        <p:spPr>
          <a:xfrm>
            <a:off x="590400" y="104374"/>
            <a:ext cx="11217600" cy="860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800" dirty="0"/>
              <a:t>Berufswahlfahrplan</a:t>
            </a:r>
            <a:br>
              <a:rPr lang="de-DE" sz="2800" dirty="0"/>
            </a:br>
            <a:r>
              <a:rPr lang="de-DE" sz="2800" b="0" dirty="0"/>
              <a:t>Schritt für Schritt zum richtigen Beruf</a:t>
            </a:r>
            <a:endParaRPr lang="de-DE" sz="2800" dirty="0"/>
          </a:p>
        </p:txBody>
      </p:sp>
      <p:pic>
        <p:nvPicPr>
          <p:cNvPr id="12" name="Picture 4" descr="http://www.bahn.de/regiobushessen/view/mdb/untermainbus/MDB52344-fahrplan_4zu3_224x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47912" y="0"/>
            <a:ext cx="1286663" cy="964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45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Welche Möglichkeiten habt Ihr nach der 10.Klasse?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96" y="3622131"/>
            <a:ext cx="3457509" cy="219689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 rot="20946637">
            <a:off x="1102182" y="2282452"/>
            <a:ext cx="4433974" cy="926963"/>
          </a:xfrm>
          <a:prstGeom prst="rect">
            <a:avLst/>
          </a:prstGeom>
          <a:noFill/>
        </p:spPr>
        <p:txBody>
          <a:bodyPr wrap="none" lIns="91800" tIns="45900" rIns="91800" bIns="45900">
            <a:spAutoFit/>
          </a:bodyPr>
          <a:lstStyle/>
          <a:p>
            <a:pPr algn="ctr"/>
            <a:r>
              <a:rPr lang="de-DE" sz="542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Ausbildung?</a:t>
            </a:r>
          </a:p>
        </p:txBody>
      </p:sp>
      <p:sp>
        <p:nvSpPr>
          <p:cNvPr id="9" name="Rechteck 8"/>
          <p:cNvSpPr/>
          <p:nvPr/>
        </p:nvSpPr>
        <p:spPr>
          <a:xfrm rot="1560003">
            <a:off x="6965661" y="3505365"/>
            <a:ext cx="4366025" cy="1200692"/>
          </a:xfrm>
          <a:prstGeom prst="rect">
            <a:avLst/>
          </a:prstGeom>
          <a:noFill/>
        </p:spPr>
        <p:txBody>
          <a:bodyPr wrap="none" lIns="91800" tIns="45900" rIns="91800" bIns="45900">
            <a:spAutoFit/>
          </a:bodyPr>
          <a:lstStyle/>
          <a:p>
            <a:pPr algn="ctr"/>
            <a:r>
              <a:rPr lang="de-DE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Freiwilligendienst?</a:t>
            </a:r>
          </a:p>
          <a:p>
            <a:pPr algn="ctr"/>
            <a:r>
              <a:rPr lang="de-DE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Wehrdienst?</a:t>
            </a:r>
          </a:p>
        </p:txBody>
      </p:sp>
      <p:sp>
        <p:nvSpPr>
          <p:cNvPr id="7" name="Rechteck 6"/>
          <p:cNvSpPr/>
          <p:nvPr/>
        </p:nvSpPr>
        <p:spPr>
          <a:xfrm rot="1496082">
            <a:off x="8154177" y="2083290"/>
            <a:ext cx="2889036" cy="926963"/>
          </a:xfrm>
          <a:prstGeom prst="rect">
            <a:avLst/>
          </a:prstGeom>
          <a:noFill/>
        </p:spPr>
        <p:txBody>
          <a:bodyPr wrap="none" lIns="91800" tIns="45900" rIns="91800" bIns="45900">
            <a:spAutoFit/>
          </a:bodyPr>
          <a:lstStyle/>
          <a:p>
            <a:pPr algn="ctr"/>
            <a:r>
              <a:rPr lang="de-DE" sz="5421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Schule?</a:t>
            </a:r>
          </a:p>
        </p:txBody>
      </p:sp>
      <p:sp>
        <p:nvSpPr>
          <p:cNvPr id="13" name="Rechteck 12"/>
          <p:cNvSpPr/>
          <p:nvPr/>
        </p:nvSpPr>
        <p:spPr>
          <a:xfrm rot="20963424">
            <a:off x="1994960" y="1330982"/>
            <a:ext cx="2169674" cy="957862"/>
          </a:xfrm>
          <a:prstGeom prst="rect">
            <a:avLst/>
          </a:prstGeom>
          <a:noFill/>
        </p:spPr>
        <p:txBody>
          <a:bodyPr wrap="none" lIns="91800" tIns="45900" rIns="91800" bIns="45900">
            <a:spAutoFit/>
          </a:bodyPr>
          <a:lstStyle/>
          <a:p>
            <a:pPr algn="ctr"/>
            <a:r>
              <a:rPr lang="de-DE" sz="281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duale </a:t>
            </a:r>
            <a:br>
              <a:rPr lang="de-DE" sz="281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1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Ausbildung</a:t>
            </a:r>
          </a:p>
        </p:txBody>
      </p:sp>
      <p:sp>
        <p:nvSpPr>
          <p:cNvPr id="14" name="Rechteck 13"/>
          <p:cNvSpPr/>
          <p:nvPr/>
        </p:nvSpPr>
        <p:spPr>
          <a:xfrm rot="20921314">
            <a:off x="2423291" y="3187049"/>
            <a:ext cx="2169673" cy="957862"/>
          </a:xfrm>
          <a:prstGeom prst="rect">
            <a:avLst/>
          </a:prstGeom>
          <a:noFill/>
        </p:spPr>
        <p:txBody>
          <a:bodyPr wrap="none" lIns="91800" tIns="45900" rIns="91800" bIns="45900">
            <a:spAutoFit/>
          </a:bodyPr>
          <a:lstStyle/>
          <a:p>
            <a:pPr algn="ctr"/>
            <a:r>
              <a:rPr lang="de-DE" sz="281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schul</a:t>
            </a:r>
            <a:r>
              <a:rPr lang="de-DE" sz="281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br>
              <a:rPr lang="de-DE" sz="281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1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Ausbildung</a:t>
            </a:r>
          </a:p>
        </p:txBody>
      </p:sp>
      <p:sp>
        <p:nvSpPr>
          <p:cNvPr id="15" name="Rechteck 14"/>
          <p:cNvSpPr/>
          <p:nvPr/>
        </p:nvSpPr>
        <p:spPr>
          <a:xfrm>
            <a:off x="1752124" y="5648361"/>
            <a:ext cx="8700545" cy="646694"/>
          </a:xfrm>
          <a:prstGeom prst="rect">
            <a:avLst/>
          </a:prstGeom>
          <a:noFill/>
        </p:spPr>
        <p:txBody>
          <a:bodyPr wrap="none" lIns="91800" tIns="45900" rIns="91800" bIns="45900">
            <a:spAutoFit/>
          </a:bodyPr>
          <a:lstStyle/>
          <a:p>
            <a:pPr algn="ctr"/>
            <a:r>
              <a:rPr lang="de-DE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weitere Überbrückungsmöglichkeiten?</a:t>
            </a:r>
          </a:p>
        </p:txBody>
      </p:sp>
    </p:spTree>
    <p:extLst>
      <p:ext uri="{BB962C8B-B14F-4D97-AF65-F5344CB8AC3E}">
        <p14:creationId xmlns:p14="http://schemas.microsoft.com/office/powerpoint/2010/main" val="13136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Duale / betriebliche Ausbildung – was ist das?</a:t>
            </a:r>
            <a:endParaRPr lang="de-DE" dirty="0"/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772799" y="1562180"/>
            <a:ext cx="10593291" cy="4481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de-DE" alt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Dauer: 2 – 3,5 Jahre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Ausbildungsorte: Betrieb und Berufsschule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Bewerbungstermin: ab 1 </a:t>
            </a:r>
            <a:b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Jahr vor Ausbildungsbeginn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Auswahlverfahren durch den Betrieb/ Unternehmen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Finanzen: Ausbildungsvergütung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Nach Ausbildungsabschluss: gute Chancen auf Übernahme im Betrieb</a:t>
            </a:r>
          </a:p>
        </p:txBody>
      </p:sp>
    </p:spTree>
    <p:extLst>
      <p:ext uri="{BB962C8B-B14F-4D97-AF65-F5344CB8AC3E}">
        <p14:creationId xmlns:p14="http://schemas.microsoft.com/office/powerpoint/2010/main" val="79158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platzhalter für den Titel der Folie">
            <a:extLst>
              <a:ext uri="{FF2B5EF4-FFF2-40B4-BE49-F238E27FC236}">
                <a16:creationId xmlns:a16="http://schemas.microsoft.com/office/drawing/2014/main" id="{AB142CF6-F9D7-4030-9E04-5DE447EB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Duale / betriebliche Ausbildung – was bringt Euch das?</a:t>
            </a:r>
          </a:p>
        </p:txBody>
      </p:sp>
      <p:sp>
        <p:nvSpPr>
          <p:cNvPr id="5" name="Foliennummernplatzhalter 4" descr="Seitenzahlplatzhalter für die Seitenzahl der Folie.">
            <a:extLst>
              <a:ext uri="{FF2B5EF4-FFF2-40B4-BE49-F238E27FC236}">
                <a16:creationId xmlns:a16="http://schemas.microsoft.com/office/drawing/2014/main" id="{AA376E52-188C-41F5-9B17-51A52F15C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8946A1F-0169-4AB6-AEFC-44545780F86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0947" y="1240129"/>
            <a:ext cx="10989081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273050" indent="-273050" algn="l" defTabSz="917575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Blip>
                <a:blip r:embed="rId2"/>
              </a:buBlip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74625" algn="l" defTabSz="917575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57288" indent="-161925" algn="l" defTabSz="917575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ADADAD"/>
              </a:buClr>
              <a:buFont typeface="Wingdings" pitchFamily="2" charset="2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6550" indent="-230188" algn="l" defTabSz="917575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65338" indent="-234950" algn="l" defTabSz="917575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225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97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69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4138" indent="-234950" algn="l" defTabSz="917575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endlich Praxis, statt nur Theorie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Schneller Berufsabschluss, Fuß in der Wirtschaft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dirty="0"/>
              <a:t>Bundesweit anerkanntes Abschluss-Zeugnis 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dirty="0"/>
              <a:t>Schutz vor Arbeitslosigkeit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früher Geld verdienen, Unabhängigkeit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persönliche Reife und mehr Selbstbewusstsein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Erwerb des nächst höheren Schulabschlusses während der Ausbildung möglich, z.B. HSA10 + Ausbildung (Note 3+Engl.)= FOR &amp; Berufsabschluss, in vielen Berufen auch Erwerb der Fachhochschulreife möglich &gt; alle Wege offen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Ausbildung in verschiedensten Bereichen möglich: Medizin, Kaufmännisch, Handwerk, Elektro, Technik und IT, Dienstleistung, Landwirtschaft und Umwelt, Medien</a:t>
            </a:r>
          </a:p>
          <a:p>
            <a:pPr defTabSz="914400" eaLnBrk="1" hangingPunct="1">
              <a:buFont typeface="Wingdings" panose="05000000000000000000" pitchFamily="2" charset="2"/>
              <a:buChar char="v"/>
              <a:defRPr/>
            </a:pPr>
            <a:r>
              <a:rPr lang="de-DE" sz="2000" kern="0" dirty="0">
                <a:latin typeface="Arial" panose="020B0604020202020204" pitchFamily="34" charset="0"/>
                <a:cs typeface="Arial" panose="020B0604020202020204" pitchFamily="34" charset="0"/>
              </a:rPr>
              <a:t>Aufstieg über Weiterbildung möglich (bspw. Techniker oder Betriebswirt), auch späteres Studium</a:t>
            </a:r>
          </a:p>
        </p:txBody>
      </p:sp>
    </p:spTree>
    <p:extLst>
      <p:ext uri="{BB962C8B-B14F-4D97-AF65-F5344CB8AC3E}">
        <p14:creationId xmlns:p14="http://schemas.microsoft.com/office/powerpoint/2010/main" val="27965056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CA0D0814-E285-45DC-B5F2-B5BE4DB81ACB}"/>
    </a:ext>
  </a:extLst>
</a:theme>
</file>

<file path=ppt/theme/theme2.xml><?xml version="1.0" encoding="utf-8"?>
<a:theme xmlns:a="http://schemas.openxmlformats.org/drawingml/2006/main" name="4-zu-3-Projektion">
  <a:themeElements>
    <a:clrScheme name="Bundesagentur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3C78"/>
      </a:hlink>
      <a:folHlink>
        <a:srgbClr val="7D7D7D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A031520_PPT16-9_Master_RZ-02.potx" id="{BEB17586-C851-42D5-8704-E4B61B28F92F}" vid="{F3AA72CC-AE2D-4B75-864B-F44ADA6B9F40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PPT-Master_16-9_2020-2</Template>
  <TotalTime>0</TotalTime>
  <Words>842</Words>
  <Application>Microsoft Office PowerPoint</Application>
  <PresentationFormat>Benutzerdefiniert</PresentationFormat>
  <Paragraphs>182</Paragraphs>
  <Slides>14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Standard</vt:lpstr>
      <vt:lpstr>4-zu-3-Projektion</vt:lpstr>
      <vt:lpstr>PowerPoint-Präsentation</vt:lpstr>
      <vt:lpstr>Wer bin ich und was kann ich für Euch tun?</vt:lpstr>
      <vt:lpstr>Wie funktioniert Berufswahl?unktioniert Berufswahl?</vt:lpstr>
      <vt:lpstr>PowerPoint-Präsentation</vt:lpstr>
      <vt:lpstr>PowerPoint-Präsentation</vt:lpstr>
      <vt:lpstr>PowerPoint-Präsentation</vt:lpstr>
      <vt:lpstr>Welche Möglichkeiten habt Ihr nach der 10.Klasse?</vt:lpstr>
      <vt:lpstr>Duale / betriebliche Ausbildung – was ist das?</vt:lpstr>
      <vt:lpstr>Duale / betriebliche Ausbildung – was bringt Euch das?</vt:lpstr>
      <vt:lpstr>Wieviel verdient Ihr in der Ausbildung? Beispiele</vt:lpstr>
      <vt:lpstr>PowerPoint-Präsentation</vt:lpstr>
      <vt:lpstr>Auswahl an Infomöglichkeiten zu Beruf, Ausbildung, Bewerbung</vt:lpstr>
      <vt:lpstr>PowerPoint-Präsentation</vt:lpstr>
      <vt:lpstr>Wie könnt Ihr mich erreichen?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Wieland Anke</dc:creator>
  <cp:lastModifiedBy>Hornischer, Matthias</cp:lastModifiedBy>
  <cp:revision>140</cp:revision>
  <dcterms:created xsi:type="dcterms:W3CDTF">2021-01-18T07:53:44Z</dcterms:created>
  <dcterms:modified xsi:type="dcterms:W3CDTF">2021-12-16T11:37:53Z</dcterms:modified>
</cp:coreProperties>
</file>